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04" r:id="rId3"/>
    <p:sldId id="505" r:id="rId4"/>
    <p:sldId id="506" r:id="rId5"/>
    <p:sldId id="508" r:id="rId6"/>
    <p:sldId id="509" r:id="rId7"/>
    <p:sldId id="427" r:id="rId8"/>
  </p:sldIdLst>
  <p:sldSz cx="12192000" cy="6858000"/>
  <p:notesSz cx="6858000" cy="9144000"/>
  <p:embeddedFontLst>
    <p:embeddedFont>
      <p:font typeface="NEU-HZ" panose="02010600010101010101" pitchFamily="2" charset="-122"/>
      <p:regular r:id="rId9"/>
      <p:italic r:id="rId10"/>
    </p:embeddedFont>
    <p:embeddedFont>
      <p:font typeface="Cambria Math" panose="02040503050406030204" pitchFamily="18" charset="0"/>
      <p:regular r:id="rId11"/>
    </p:embeddedFont>
    <p:embeddedFont>
      <p:font typeface="Calibri" panose="020F0502020204030204" pitchFamily="34" charset="0"/>
      <p:regular r:id="rId12"/>
      <p:bold r:id="rId13"/>
      <p:italic r:id="rId14"/>
      <p:boldItalic r:id="rId15"/>
    </p:embeddedFont>
    <p:embeddedFont>
      <p:font typeface="NEU-XT" panose="02020503000000020003" pitchFamily="18" charset="-122"/>
      <p:regular r:id="rId16"/>
    </p:embeddedFont>
    <p:embeddedFont>
      <p:font typeface="方正仿宋_GBK" panose="03000509000000000000" pitchFamily="65" charset="-122"/>
      <p:regular r:id="rId17"/>
    </p:embeddedFont>
    <p:embeddedFont>
      <p:font typeface="NEU-BZ" panose="02010600010101010101" pitchFamily="2" charset="-122"/>
      <p:regular r:id="rId18"/>
      <p:bold r:id="rId19"/>
      <p:italic r:id="rId20"/>
      <p:boldItalic r:id="rId21"/>
    </p:embeddedFont>
    <p:embeddedFont>
      <p:font typeface="方正小标宋_GBK" panose="03000509000000000000" pitchFamily="65" charset="-122"/>
      <p:regular r:id="rId22"/>
    </p:embeddedFont>
    <p:embeddedFont>
      <p:font typeface="方正隶变_GBK" panose="03000509000000000000" pitchFamily="65" charset="-122"/>
      <p:regular r:id="rId23"/>
    </p:embeddedFont>
    <p:embeddedFont>
      <p:font typeface="方正书宋_GBK" panose="03000509000000000000" pitchFamily="65" charset="-122"/>
      <p:regular r:id="rId24"/>
    </p:embeddedFont>
    <p:embeddedFont>
      <p:font typeface="微软雅黑" panose="020B0503020204020204" pitchFamily="34" charset="-122"/>
      <p:regular r:id="rId25"/>
      <p:bold r:id="rId26"/>
    </p:embeddedFont>
    <p:embeddedFont>
      <p:font typeface="方正大标宋_GBK" panose="03000509000000000000" pitchFamily="65" charset="-122"/>
      <p:regular r:id="rId27"/>
    </p:embeddedFont>
    <p:embeddedFont>
      <p:font typeface="方正大标宋简体" panose="02010600030101010101" charset="-122"/>
      <p:regular r:id="rId28"/>
    </p:embeddedFont>
    <p:embeddedFont>
      <p:font typeface="方正黑体_GBK" panose="03000509000000000000" pitchFamily="65" charset="-122"/>
      <p:regular r:id="rId29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89" d="100"/>
          <a:sy n="89" d="100"/>
        </p:scale>
        <p:origin x="518" y="77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26" Type="http://schemas.openxmlformats.org/officeDocument/2006/relationships/font" Target="fonts/font18.fntdata"/><Relationship Id="rId3" Type="http://schemas.openxmlformats.org/officeDocument/2006/relationships/slide" Target="slides/slide2.xml"/><Relationship Id="rId21" Type="http://schemas.openxmlformats.org/officeDocument/2006/relationships/font" Target="fonts/font13.fntdata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5" Type="http://schemas.openxmlformats.org/officeDocument/2006/relationships/font" Target="fonts/font17.fntdata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font" Target="fonts/font12.fntdata"/><Relationship Id="rId29" Type="http://schemas.openxmlformats.org/officeDocument/2006/relationships/font" Target="fonts/font2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24" Type="http://schemas.openxmlformats.org/officeDocument/2006/relationships/font" Target="fonts/font16.fntdata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font" Target="fonts/font15.fntdata"/><Relationship Id="rId28" Type="http://schemas.openxmlformats.org/officeDocument/2006/relationships/font" Target="fonts/font20.fntdata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font" Target="fonts/font14.fntdata"/><Relationship Id="rId27" Type="http://schemas.openxmlformats.org/officeDocument/2006/relationships/font" Target="fonts/font19.fntdata"/><Relationship Id="rId30" Type="http://schemas.openxmlformats.org/officeDocument/2006/relationships/commentAuthors" Target="commentAuthor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2026/3/18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5" Type="http://schemas.openxmlformats.org/officeDocument/2006/relationships/slide" Target="slide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 smtClean="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字</a:t>
            </a:r>
            <a:r>
              <a:rPr lang="zh-CN" altLang="en-US" sz="600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词复习 （一）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37899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53288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六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年级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0783EA05-02E3-D554-D072-A5E2AB2674A7}"/>
              </a:ext>
            </a:extLst>
          </p:cNvPr>
          <p:cNvSpPr txBox="1"/>
          <p:nvPr/>
        </p:nvSpPr>
        <p:spPr>
          <a:xfrm>
            <a:off x="5121987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79815" cy="50629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一、下列加点字的读音完全正确的一组是</a:t>
            </a:r>
            <a:r>
              <a:rPr lang="en-US" altLang="zh-CN" sz="3400" dirty="0">
                <a:latin typeface="方正黑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方正黑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豆腐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fǔ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dirty="0" smtClean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参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差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cī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入场券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quàn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骆驼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tuo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一缕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lǚ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惆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怅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zhànɡ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模糊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hu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围歼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jiān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白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云观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ɡuàn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孔子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zi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火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炽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chì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澎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湃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pài</a:t>
            </a: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271259" y="1056523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1468636" y="2217634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3926024" y="2217634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7053180" y="2217633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1413397" y="3261431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3831134" y="3261431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6634719" y="3261430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1447903" y="4269558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3836260" y="4305228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7053180" y="4305227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1435776" y="5421512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3905271" y="5349599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6665724" y="5349024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23874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1094"/>
            <a:ext cx="3672800" cy="8771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400" dirty="0">
                <a:solidFill>
                  <a:srgbClr val="000000"/>
                </a:solidFill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二、多音字组词。</a:t>
            </a:r>
            <a:endParaRPr lang="zh-CN" altLang="zh-CN" sz="3400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6778" y="1889418"/>
            <a:ext cx="10826574" cy="1755848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9" name="矩形 8"/>
              <p:cNvSpPr/>
              <p:nvPr/>
            </p:nvSpPr>
            <p:spPr>
              <a:xfrm>
                <a:off x="1614575" y="2040694"/>
                <a:ext cx="1178528" cy="61555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zh-CN" altLang="zh-CN" sz="3400">
                          <a:solidFill>
                            <a:srgbClr val="E72582"/>
                          </a:solidFill>
                          <a:latin typeface="Cambria Math" panose="020405030504060302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m:t>恶心</m:t>
                      </m:r>
                    </m:oMath>
                  </m:oMathPara>
                </a14:m>
                <a:endParaRPr lang="zh-CN" altLang="en-US" dirty="0"/>
              </a:p>
            </p:txBody>
          </p:sp>
        </mc:Choice>
        <mc:Fallback>
          <p:sp>
            <p:nvSpPr>
              <p:cNvPr id="9" name="矩形 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14575" y="2040694"/>
                <a:ext cx="1178528" cy="615553"/>
              </a:xfrm>
              <a:prstGeom prst="rect">
                <a:avLst/>
              </a:prstGeom>
              <a:blipFill rotWithShape="0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" name="矩形 9"/>
              <p:cNvSpPr/>
              <p:nvPr/>
            </p:nvSpPr>
            <p:spPr>
              <a:xfrm>
                <a:off x="1883643" y="2987847"/>
                <a:ext cx="1178528" cy="61555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zh-CN" altLang="zh-CN" sz="3400">
                          <a:solidFill>
                            <a:srgbClr val="E72582"/>
                          </a:solidFill>
                          <a:latin typeface="Cambria Math" panose="020405030504060302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m:t>可恶</m:t>
                      </m:r>
                    </m:oMath>
                  </m:oMathPara>
                </a14:m>
                <a:endParaRPr lang="zh-CN" altLang="en-US" dirty="0"/>
              </a:p>
            </p:txBody>
          </p:sp>
        </mc:Choice>
        <mc:Fallback>
          <p:sp>
            <p:nvSpPr>
              <p:cNvPr id="10" name="矩形 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83643" y="2987847"/>
                <a:ext cx="1178528" cy="615553"/>
              </a:xfrm>
              <a:prstGeom prst="rect">
                <a:avLst/>
              </a:prstGeom>
              <a:blipFill rotWithShape="0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1" name="矩形 10"/>
              <p:cNvSpPr/>
              <p:nvPr/>
            </p:nvSpPr>
            <p:spPr>
              <a:xfrm>
                <a:off x="6024323" y="2040693"/>
                <a:ext cx="1178528" cy="61555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zh-CN" altLang="zh-CN" sz="3400">
                          <a:solidFill>
                            <a:srgbClr val="E72582"/>
                          </a:solidFill>
                          <a:latin typeface="Cambria Math" panose="020405030504060302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m:t>脏水</m:t>
                      </m:r>
                    </m:oMath>
                  </m:oMathPara>
                </a14:m>
                <a:endParaRPr lang="zh-CN" altLang="en-US" dirty="0"/>
              </a:p>
            </p:txBody>
          </p:sp>
        </mc:Choice>
        <mc:Fallback>
          <p:sp>
            <p:nvSpPr>
              <p:cNvPr id="11" name="矩形 1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24323" y="2040693"/>
                <a:ext cx="1178528" cy="615553"/>
              </a:xfrm>
              <a:prstGeom prst="rect">
                <a:avLst/>
              </a:prstGeom>
              <a:blipFill rotWithShape="0"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2" name="矩形 11"/>
              <p:cNvSpPr/>
              <p:nvPr/>
            </p:nvSpPr>
            <p:spPr>
              <a:xfrm>
                <a:off x="5957979" y="3015990"/>
                <a:ext cx="1178528" cy="61555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zh-CN" altLang="zh-CN" sz="3400">
                          <a:solidFill>
                            <a:srgbClr val="E72582"/>
                          </a:solidFill>
                          <a:latin typeface="Cambria Math" panose="020405030504060302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m:t>心脏</m:t>
                      </m:r>
                    </m:oMath>
                  </m:oMathPara>
                </a14:m>
                <a:endParaRPr lang="zh-CN" altLang="en-US" dirty="0"/>
              </a:p>
            </p:txBody>
          </p:sp>
        </mc:Choice>
        <mc:Fallback>
          <p:sp>
            <p:nvSpPr>
              <p:cNvPr id="12" name="矩形 1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57979" y="3015990"/>
                <a:ext cx="1178528" cy="615553"/>
              </a:xfrm>
              <a:prstGeom prst="rect">
                <a:avLst/>
              </a:prstGeom>
              <a:blipFill rotWithShape="0"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3" name="矩形 12"/>
              <p:cNvSpPr/>
              <p:nvPr/>
            </p:nvSpPr>
            <p:spPr>
              <a:xfrm>
                <a:off x="9521951" y="2040693"/>
                <a:ext cx="2050561" cy="61555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zh-CN" altLang="zh-CN" sz="3400">
                          <a:solidFill>
                            <a:srgbClr val="E72582"/>
                          </a:solidFill>
                          <a:latin typeface="Cambria Math" panose="020405030504060302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m:t>含情脉脉</m:t>
                      </m:r>
                    </m:oMath>
                  </m:oMathPara>
                </a14:m>
                <a:endParaRPr lang="zh-CN" altLang="en-US" dirty="0"/>
              </a:p>
            </p:txBody>
          </p:sp>
        </mc:Choice>
        <mc:Fallback>
          <p:sp>
            <p:nvSpPr>
              <p:cNvPr id="13" name="矩形 1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521951" y="2040693"/>
                <a:ext cx="2050561" cy="615553"/>
              </a:xfrm>
              <a:prstGeom prst="rect">
                <a:avLst/>
              </a:prstGeom>
              <a:blipFill rotWithShape="0"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4" name="矩形 13"/>
              <p:cNvSpPr/>
              <p:nvPr/>
            </p:nvSpPr>
            <p:spPr>
              <a:xfrm>
                <a:off x="9785440" y="2987846"/>
                <a:ext cx="1178528" cy="61555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zh-CN" altLang="zh-CN" sz="3400">
                          <a:solidFill>
                            <a:srgbClr val="E72582"/>
                          </a:solidFill>
                          <a:latin typeface="Cambria Math" panose="020405030504060302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m:t>山脉</m:t>
                      </m:r>
                    </m:oMath>
                  </m:oMathPara>
                </a14:m>
                <a:endParaRPr lang="zh-CN" altLang="en-US" dirty="0"/>
              </a:p>
            </p:txBody>
          </p:sp>
        </mc:Choice>
        <mc:Fallback>
          <p:sp>
            <p:nvSpPr>
              <p:cNvPr id="14" name="矩形 1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785440" y="2987846"/>
                <a:ext cx="1178528" cy="615553"/>
              </a:xfrm>
              <a:prstGeom prst="rect">
                <a:avLst/>
              </a:prstGeom>
              <a:blipFill rotWithShape="0"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2614240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95223" y="861094"/>
            <a:ext cx="10783019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三、读拼音</a:t>
            </a:r>
            <a:r>
              <a:rPr lang="en-US" altLang="zh-CN" sz="3400" dirty="0">
                <a:latin typeface="方正黑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写出不同的汉字组成词语。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[</a:t>
            </a:r>
            <a:r>
              <a:rPr lang="en-US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ɡōu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]</a:t>
            </a:r>
            <a:r>
              <a:rPr lang="zh-CN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山</a:t>
            </a:r>
            <a:r>
              <a:rPr lang="zh-CN" altLang="zh-CN" sz="3400" u="sng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       </a:t>
            </a:r>
            <a:r>
              <a:rPr lang="zh-CN" altLang="zh-CN" sz="3400" u="sng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鱼</a:t>
            </a:r>
            <a:r>
              <a:rPr lang="zh-CN" altLang="zh-CN" sz="3400" u="sng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3400" u="sng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zh-CN" altLang="zh-CN" sz="3400" u="sng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zh-CN" altLang="zh-CN" sz="3400" u="sng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火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</a:pP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[</a:t>
            </a:r>
            <a:r>
              <a:rPr lang="en-US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miǎo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]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sz="3400" u="sng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3400" u="sng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表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3400" u="sng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       </a:t>
            </a:r>
            <a:r>
              <a:rPr lang="zh-CN" altLang="zh-CN" sz="3400" u="sng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视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400" u="sng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zh-CN" altLang="zh-CN" sz="3400" u="sng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小</a:t>
            </a:r>
            <a:endParaRPr lang="zh-CN" altLang="en-US" sz="3400" dirty="0"/>
          </a:p>
        </p:txBody>
      </p:sp>
      <p:sp>
        <p:nvSpPr>
          <p:cNvPr id="6" name="矩形 5"/>
          <p:cNvSpPr/>
          <p:nvPr/>
        </p:nvSpPr>
        <p:spPr>
          <a:xfrm>
            <a:off x="3301251" y="2198198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沟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6627962" y="2198198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钩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9520896" y="2169144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篝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990909" y="3233986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秒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317620" y="3233985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藐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9644331" y="3233984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渺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714146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21101" y="861093"/>
            <a:ext cx="10890813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四、比一比</a:t>
            </a:r>
            <a:r>
              <a:rPr lang="en-US" altLang="zh-CN" sz="3400" dirty="0">
                <a:latin typeface="方正黑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再组词。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惯</a:t>
            </a: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               )        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袍</a:t>
            </a: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             )      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悦</a:t>
            </a: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            )    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爆</a:t>
            </a: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              )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/>
            </a:r>
            <a:b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</a:b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贯</a:t>
            </a: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                   ) 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咆</a:t>
            </a: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              ) 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阅</a:t>
            </a: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            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 smtClean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瀑</a:t>
            </a: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              )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504608" y="2284462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习惯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292983" y="3324808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全神贯注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4506602" y="2284461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旗袍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506602" y="3324808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咆哮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146284" y="2284461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喜悦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146284" y="3324807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阅读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9647944" y="2325494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爆炸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9647944" y="3374467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瀑布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910216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1095"/>
            <a:ext cx="10838276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五、下面每小题都有一个词语含有错别字</a:t>
            </a:r>
            <a:r>
              <a:rPr lang="en-US" altLang="zh-CN" sz="3400" dirty="0">
                <a:latin typeface="方正黑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将序号填入括号里。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.A.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鞭炮　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B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沸腾　　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倒霉　　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司空见贯 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.A.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肿涨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B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书籍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C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彻底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D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翻箱倒柜 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.A.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严峻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B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停顿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C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防御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D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不可思义 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.A.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寄托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B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通宵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C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维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恐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	D.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万不得已</a:t>
            </a:r>
            <a:r>
              <a:rPr lang="zh-CN" altLang="zh-CN" sz="3400" dirty="0"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en-US" sz="3400" dirty="0"/>
          </a:p>
        </p:txBody>
      </p:sp>
      <p:sp>
        <p:nvSpPr>
          <p:cNvPr id="6" name="矩形 5"/>
          <p:cNvSpPr/>
          <p:nvPr/>
        </p:nvSpPr>
        <p:spPr>
          <a:xfrm>
            <a:off x="9737085" y="2577760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9737085" y="3362763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9737085" y="4147766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737085" y="4932769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2401923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部编版  六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年级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182</TotalTime>
  <Words>249</Words>
  <Application>Microsoft Office PowerPoint</Application>
  <PresentationFormat>宽屏</PresentationFormat>
  <Paragraphs>72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7" baseType="lpstr">
      <vt:lpstr>NEU-HZ</vt:lpstr>
      <vt:lpstr>Cambria Math</vt:lpstr>
      <vt:lpstr>Calibri</vt:lpstr>
      <vt:lpstr>NEU-XT</vt:lpstr>
      <vt:lpstr>汉仪雅酷黑 95W</vt:lpstr>
      <vt:lpstr>华文宋体</vt:lpstr>
      <vt:lpstr>方正仿宋_GBK</vt:lpstr>
      <vt:lpstr>宋体</vt:lpstr>
      <vt:lpstr>NEU-BZ</vt:lpstr>
      <vt:lpstr>Arial</vt:lpstr>
      <vt:lpstr>方正小标宋_GBK</vt:lpstr>
      <vt:lpstr>Wingdings</vt:lpstr>
      <vt:lpstr>方正隶变_GBK</vt:lpstr>
      <vt:lpstr>Times New Roman</vt:lpstr>
      <vt:lpstr>方正书宋_GBK</vt:lpstr>
      <vt:lpstr>微软雅黑</vt:lpstr>
      <vt:lpstr>方正大标宋_GBK</vt:lpstr>
      <vt:lpstr>方正大标宋简体</vt:lpstr>
      <vt:lpstr>方正黑体_GBK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245</cp:revision>
  <dcterms:created xsi:type="dcterms:W3CDTF">2019-06-19T02:08:00Z</dcterms:created>
  <dcterms:modified xsi:type="dcterms:W3CDTF">2026-03-18T06:53:35Z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